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>
        <p:scale>
          <a:sx n="117" d="100"/>
          <a:sy n="117" d="100"/>
        </p:scale>
        <p:origin x="-7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v>Secure/Favourable</c:v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Feuil3!$A$2:$A$4</c:f>
              <c:strCache>
                <c:ptCount val="3"/>
                <c:pt idx="0">
                  <c:v>birds</c:v>
                </c:pt>
                <c:pt idx="1">
                  <c:v>habitats</c:v>
                </c:pt>
                <c:pt idx="2">
                  <c:v>species</c:v>
                </c:pt>
              </c:strCache>
            </c:strRef>
          </c:cat>
          <c:val>
            <c:numRef>
              <c:f>Feuil3!$B$2:$B$4</c:f>
              <c:numCache>
                <c:formatCode>General</c:formatCode>
                <c:ptCount val="3"/>
                <c:pt idx="0">
                  <c:v>52</c:v>
                </c:pt>
                <c:pt idx="1">
                  <c:v>16.399999999999999</c:v>
                </c:pt>
                <c:pt idx="2">
                  <c:v>23.1</c:v>
                </c:pt>
              </c:numCache>
            </c:numRef>
          </c:val>
        </c:ser>
        <c:ser>
          <c:idx val="1"/>
          <c:order val="1"/>
          <c:tx>
            <c:v>Improving</c:v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Feuil3!$A$2:$A$4</c:f>
              <c:strCache>
                <c:ptCount val="3"/>
                <c:pt idx="0">
                  <c:v>birds</c:v>
                </c:pt>
                <c:pt idx="1">
                  <c:v>habitats</c:v>
                </c:pt>
                <c:pt idx="2">
                  <c:v>species</c:v>
                </c:pt>
              </c:strCache>
            </c:strRef>
          </c:cat>
          <c:val>
            <c:numRef>
              <c:f>Feuil3!$C$2:$C$4</c:f>
              <c:numCache>
                <c:formatCode>General</c:formatCode>
                <c:ptCount val="3"/>
                <c:pt idx="0">
                  <c:v>8.5</c:v>
                </c:pt>
                <c:pt idx="1">
                  <c:v>4.4000000000000004</c:v>
                </c:pt>
                <c:pt idx="2">
                  <c:v>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2678528"/>
        <c:axId val="42688512"/>
      </c:barChart>
      <c:catAx>
        <c:axId val="426785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88512"/>
        <c:crosses val="autoZero"/>
        <c:auto val="1"/>
        <c:lblAlgn val="ctr"/>
        <c:lblOffset val="100"/>
        <c:noMultiLvlLbl val="0"/>
      </c:catAx>
      <c:valAx>
        <c:axId val="4268851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78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v>Secure/Favourable</c:v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Feuil3!$A$2:$A$4</c:f>
              <c:strCache>
                <c:ptCount val="3"/>
                <c:pt idx="0">
                  <c:v>birds</c:v>
                </c:pt>
                <c:pt idx="1">
                  <c:v>habitats</c:v>
                </c:pt>
                <c:pt idx="2">
                  <c:v>species</c:v>
                </c:pt>
              </c:strCache>
            </c:strRef>
          </c:cat>
          <c:val>
            <c:numRef>
              <c:f>Feuil3!$B$2:$B$4</c:f>
              <c:numCache>
                <c:formatCode>General</c:formatCode>
                <c:ptCount val="3"/>
                <c:pt idx="0">
                  <c:v>52</c:v>
                </c:pt>
                <c:pt idx="1">
                  <c:v>16.399999999999999</c:v>
                </c:pt>
                <c:pt idx="2">
                  <c:v>23.1</c:v>
                </c:pt>
              </c:numCache>
            </c:numRef>
          </c:val>
        </c:ser>
        <c:ser>
          <c:idx val="1"/>
          <c:order val="1"/>
          <c:tx>
            <c:v>Improving</c:v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Feuil3!$A$2:$A$4</c:f>
              <c:strCache>
                <c:ptCount val="3"/>
                <c:pt idx="0">
                  <c:v>birds</c:v>
                </c:pt>
                <c:pt idx="1">
                  <c:v>habitats</c:v>
                </c:pt>
                <c:pt idx="2">
                  <c:v>species</c:v>
                </c:pt>
              </c:strCache>
            </c:strRef>
          </c:cat>
          <c:val>
            <c:numRef>
              <c:f>Feuil3!$C$2:$C$4</c:f>
              <c:numCache>
                <c:formatCode>General</c:formatCode>
                <c:ptCount val="3"/>
                <c:pt idx="0">
                  <c:v>8.5</c:v>
                </c:pt>
                <c:pt idx="1">
                  <c:v>4.4000000000000004</c:v>
                </c:pt>
                <c:pt idx="2">
                  <c:v>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3660416"/>
        <c:axId val="43661952"/>
      </c:barChart>
      <c:catAx>
        <c:axId val="43660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661952"/>
        <c:crosses val="autoZero"/>
        <c:auto val="1"/>
        <c:lblAlgn val="ctr"/>
        <c:lblOffset val="100"/>
        <c:noMultiLvlLbl val="0"/>
      </c:catAx>
      <c:valAx>
        <c:axId val="4366195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66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0.55253</cdr:x>
      <cdr:y>0.57469</cdr:y>
    </cdr:from>
    <cdr:to>
      <cdr:x>0.55383</cdr:x>
      <cdr:y>0.76484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263977" y="2496352"/>
          <a:ext cx="12357" cy="82596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0.29634</cdr:x>
      <cdr:y>0.07182</cdr:y>
    </cdr:from>
    <cdr:to>
      <cdr:x>0.29764</cdr:x>
      <cdr:y>0.26196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3135158" y="311974"/>
          <a:ext cx="13753" cy="825928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0.2349</cdr:x>
      <cdr:y>0.33253</cdr:y>
    </cdr:from>
    <cdr:to>
      <cdr:x>0.23619</cdr:x>
      <cdr:y>0.52268</cdr:y>
    </cdr:to>
    <cdr:cxnSp macro="">
      <cdr:nvCxnSpPr>
        <cdr:cNvPr id="7" name="Straight Connector 6"/>
        <cdr:cNvCxnSpPr/>
      </cdr:nvCxnSpPr>
      <cdr:spPr>
        <a:xfrm xmlns:a="http://schemas.openxmlformats.org/drawingml/2006/main">
          <a:off x="2485081" y="1444432"/>
          <a:ext cx="13722" cy="82596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0.39446</cdr:x>
      <cdr:y>0.07714</cdr:y>
    </cdr:from>
    <cdr:to>
      <cdr:x>0.39575</cdr:x>
      <cdr:y>0.26729</cdr:y>
    </cdr:to>
    <cdr:cxnSp macro="">
      <cdr:nvCxnSpPr>
        <cdr:cNvPr id="10" name="Straight Connector 9"/>
        <cdr:cNvCxnSpPr/>
      </cdr:nvCxnSpPr>
      <cdr:spPr>
        <a:xfrm xmlns:a="http://schemas.openxmlformats.org/drawingml/2006/main">
          <a:off x="4173201" y="335074"/>
          <a:ext cx="13648" cy="82597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0.78225</cdr:x>
      <cdr:y>0.56648</cdr:y>
    </cdr:from>
    <cdr:to>
      <cdr:x>0.78354</cdr:x>
      <cdr:y>0.75662</cdr:y>
    </cdr:to>
    <cdr:cxnSp macro="">
      <cdr:nvCxnSpPr>
        <cdr:cNvPr id="11" name="Straight Connector 10"/>
        <cdr:cNvCxnSpPr/>
      </cdr:nvCxnSpPr>
      <cdr:spPr>
        <a:xfrm xmlns:a="http://schemas.openxmlformats.org/drawingml/2006/main">
          <a:off x="7452496" y="2460655"/>
          <a:ext cx="12357" cy="82596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0.39689</cdr:x>
      <cdr:y>0.33321</cdr:y>
    </cdr:from>
    <cdr:to>
      <cdr:x>0.39818</cdr:x>
      <cdr:y>0.52336</cdr:y>
    </cdr:to>
    <cdr:cxnSp macro="">
      <cdr:nvCxnSpPr>
        <cdr:cNvPr id="12" name="Straight Connector 11"/>
        <cdr:cNvCxnSpPr/>
      </cdr:nvCxnSpPr>
      <cdr:spPr>
        <a:xfrm xmlns:a="http://schemas.openxmlformats.org/drawingml/2006/main">
          <a:off x="3781164" y="1447400"/>
          <a:ext cx="12357" cy="82596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0.55253</cdr:x>
      <cdr:y>0.57469</cdr:y>
    </cdr:from>
    <cdr:to>
      <cdr:x>0.55383</cdr:x>
      <cdr:y>0.76484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263977" y="2496352"/>
          <a:ext cx="12357" cy="82596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0.29634</cdr:x>
      <cdr:y>0.07934</cdr:y>
    </cdr:from>
    <cdr:to>
      <cdr:x>0.29764</cdr:x>
      <cdr:y>0.26948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3135158" y="344632"/>
          <a:ext cx="13753" cy="825928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0.2349</cdr:x>
      <cdr:y>0.33253</cdr:y>
    </cdr:from>
    <cdr:to>
      <cdr:x>0.23619</cdr:x>
      <cdr:y>0.52268</cdr:y>
    </cdr:to>
    <cdr:cxnSp macro="">
      <cdr:nvCxnSpPr>
        <cdr:cNvPr id="7" name="Straight Connector 6"/>
        <cdr:cNvCxnSpPr/>
      </cdr:nvCxnSpPr>
      <cdr:spPr>
        <a:xfrm xmlns:a="http://schemas.openxmlformats.org/drawingml/2006/main">
          <a:off x="2485081" y="1444432"/>
          <a:ext cx="13722" cy="82596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0.39446</cdr:x>
      <cdr:y>0.07714</cdr:y>
    </cdr:from>
    <cdr:to>
      <cdr:x>0.39575</cdr:x>
      <cdr:y>0.26729</cdr:y>
    </cdr:to>
    <cdr:cxnSp macro="">
      <cdr:nvCxnSpPr>
        <cdr:cNvPr id="10" name="Straight Connector 9"/>
        <cdr:cNvCxnSpPr/>
      </cdr:nvCxnSpPr>
      <cdr:spPr>
        <a:xfrm xmlns:a="http://schemas.openxmlformats.org/drawingml/2006/main">
          <a:off x="4173201" y="335074"/>
          <a:ext cx="13648" cy="82597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0.78225</cdr:x>
      <cdr:y>0.56648</cdr:y>
    </cdr:from>
    <cdr:to>
      <cdr:x>0.78354</cdr:x>
      <cdr:y>0.75662</cdr:y>
    </cdr:to>
    <cdr:cxnSp macro="">
      <cdr:nvCxnSpPr>
        <cdr:cNvPr id="11" name="Straight Connector 10"/>
        <cdr:cNvCxnSpPr/>
      </cdr:nvCxnSpPr>
      <cdr:spPr>
        <a:xfrm xmlns:a="http://schemas.openxmlformats.org/drawingml/2006/main">
          <a:off x="7452496" y="2460655"/>
          <a:ext cx="12357" cy="82596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0.39689</cdr:x>
      <cdr:y>0.33321</cdr:y>
    </cdr:from>
    <cdr:to>
      <cdr:x>0.39818</cdr:x>
      <cdr:y>0.52336</cdr:y>
    </cdr:to>
    <cdr:cxnSp macro="">
      <cdr:nvCxnSpPr>
        <cdr:cNvPr id="12" name="Straight Connector 11"/>
        <cdr:cNvCxnSpPr/>
      </cdr:nvCxnSpPr>
      <cdr:spPr>
        <a:xfrm xmlns:a="http://schemas.openxmlformats.org/drawingml/2006/main">
          <a:off x="3781164" y="1447400"/>
          <a:ext cx="12357" cy="825961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92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227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253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42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3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19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99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21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586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967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46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A3AF2-86EC-43D3-BA13-344A3699A74A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1D03F-2B08-4A28-840F-AF0728CD0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998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2819939"/>
              </p:ext>
            </p:extLst>
          </p:nvPr>
        </p:nvGraphicFramePr>
        <p:xfrm>
          <a:off x="1085336" y="1080829"/>
          <a:ext cx="10579442" cy="4343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075038" y="5758249"/>
            <a:ext cx="10298" cy="58694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89222" y="5891767"/>
            <a:ext cx="108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Baseline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247766" y="5770605"/>
            <a:ext cx="2061" cy="574589"/>
          </a:xfrm>
          <a:prstGeom prst="line">
            <a:avLst/>
          </a:prstGeom>
          <a:ln w="635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12523" y="5891767"/>
            <a:ext cx="16434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2020 target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903837" y="210065"/>
            <a:ext cx="6610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Progress in meeting the 2020 Target 1 for birds (Birds Directive), and habitats and species (Habitats Directive): proportion of EU regional assessments that are secure/favourable or improving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109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1148280"/>
              </p:ext>
            </p:extLst>
          </p:nvPr>
        </p:nvGraphicFramePr>
        <p:xfrm>
          <a:off x="1085336" y="1080829"/>
          <a:ext cx="10579442" cy="4343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075038" y="5758249"/>
            <a:ext cx="10298" cy="58694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89222" y="5891767"/>
            <a:ext cx="108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Baseline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247766" y="5770605"/>
            <a:ext cx="2061" cy="574589"/>
          </a:xfrm>
          <a:prstGeom prst="line">
            <a:avLst/>
          </a:prstGeom>
          <a:ln w="635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12523" y="5891767"/>
            <a:ext cx="16434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2020 target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084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37</Words>
  <Application>Microsoft Office PowerPoint</Application>
  <PresentationFormat>Custom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European Environment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Romao</dc:creator>
  <cp:lastModifiedBy>TELLER Anne (ENV)</cp:lastModifiedBy>
  <cp:revision>8</cp:revision>
  <dcterms:created xsi:type="dcterms:W3CDTF">2015-05-29T13:57:25Z</dcterms:created>
  <dcterms:modified xsi:type="dcterms:W3CDTF">2015-06-26T14:34:05Z</dcterms:modified>
</cp:coreProperties>
</file>